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5" r:id="rId8"/>
    <p:sldId id="266" r:id="rId9"/>
    <p:sldId id="261" r:id="rId10"/>
    <p:sldId id="286" r:id="rId11"/>
    <p:sldId id="288" r:id="rId12"/>
    <p:sldId id="290" r:id="rId13"/>
    <p:sldId id="291" r:id="rId14"/>
    <p:sldId id="287" r:id="rId15"/>
    <p:sldId id="289" r:id="rId16"/>
    <p:sldId id="262" r:id="rId17"/>
    <p:sldId id="264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92" r:id="rId26"/>
    <p:sldId id="293" r:id="rId27"/>
    <p:sldId id="275" r:id="rId28"/>
    <p:sldId id="273" r:id="rId29"/>
    <p:sldId id="276" r:id="rId30"/>
    <p:sldId id="277" r:id="rId31"/>
    <p:sldId id="282" r:id="rId32"/>
    <p:sldId id="283" r:id="rId33"/>
    <p:sldId id="294" r:id="rId34"/>
    <p:sldId id="279" r:id="rId35"/>
    <p:sldId id="280" r:id="rId36"/>
    <p:sldId id="281" r:id="rId37"/>
    <p:sldId id="284" r:id="rId38"/>
    <p:sldId id="285" r:id="rId39"/>
  </p:sldIdLst>
  <p:sldSz cx="12192000" cy="6858000"/>
  <p:notesSz cx="6858000" cy="9144000"/>
  <p:defaultTextStyle>
    <a:defPPr>
      <a:defRPr lang="zh-CN"/>
    </a:defPPr>
    <a:lvl1pPr marL="0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3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5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9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1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64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6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10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82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75" autoAdjust="0"/>
    <p:restoredTop sz="96703" autoAdjust="0"/>
  </p:normalViewPr>
  <p:slideViewPr>
    <p:cSldViewPr snapToGrid="0">
      <p:cViewPr>
        <p:scale>
          <a:sx n="125" d="100"/>
          <a:sy n="125" d="100"/>
        </p:scale>
        <p:origin x="1992" y="1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175D0-E093-44CB-9300-997C9C10D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5C44B1-856A-4015-8B9D-44DD05FDD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0" indent="0" algn="ctr">
              <a:buNone/>
              <a:defRPr sz="1800"/>
            </a:lvl3pPr>
            <a:lvl4pPr marL="1371616" indent="0" algn="ctr">
              <a:buNone/>
              <a:defRPr sz="1600"/>
            </a:lvl4pPr>
            <a:lvl5pPr marL="1828821" indent="0" algn="ctr">
              <a:buNone/>
              <a:defRPr sz="1600"/>
            </a:lvl5pPr>
            <a:lvl6pPr marL="2286027" indent="0" algn="ctr">
              <a:buNone/>
              <a:defRPr sz="1600"/>
            </a:lvl6pPr>
            <a:lvl7pPr marL="2743233" indent="0" algn="ctr">
              <a:buNone/>
              <a:defRPr sz="1600"/>
            </a:lvl7pPr>
            <a:lvl8pPr marL="3200437" indent="0" algn="ctr">
              <a:buNone/>
              <a:defRPr sz="1600"/>
            </a:lvl8pPr>
            <a:lvl9pPr marL="365764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063CD-5FD6-43EC-94DB-100A8D7D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E1D13-E026-45EA-AAE7-3E29E425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24FC1-F98A-4D76-87F0-F6A46036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7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1BBAA-DD6F-4F7B-A22A-D133C498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C2FA18-0A84-419E-A844-0A5A6BD5B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77043-739F-44FB-AC49-FC6B0891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437A8-1473-45B3-A01C-827E3BAA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E1016-9A57-4EE6-B618-5DFD0AF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5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B86468-E8BC-4C85-B370-D5208C7D2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7FCB6-DCC4-482E-B593-04F9BFABC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BD4ABC-66EB-4AC8-BA8A-70F97BDE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C3CD47-86D6-422F-BB06-B6477DAA2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D6875-B07B-4677-BC92-8A17FAD4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2DE9E-8900-4441-9BEB-6957FD2C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4F33D-82A5-4690-8A6C-6E293AB6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8C202-750F-4229-915E-821B46CE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178F4-3098-4CB1-ADF3-8E18B96A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D2445-F942-4FD6-B158-9D0F8313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5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0FA5A-2B04-49AE-8C30-029D8B1A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599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A94FF-D682-4D25-A4B7-DCB30B57D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51333-C1BE-4449-ADA4-B6B59DE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C09FB-233F-497B-9422-04EF388B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556CA-8C9A-46FD-AEEE-993A5657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9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CCA9B-9914-4DF6-9E87-F33E4C50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FB542-253F-4056-8DE5-178AC347E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2CBAA4-FFCA-47B8-881C-9C2779689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C3AB6E-19B9-4110-8F73-76F7016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4630A3-156C-46AC-98EA-FE6ACF54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94A48C-C36E-4E32-8156-4F4D219E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55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DC4D9-BDDC-489E-B912-63D6157A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5"/>
            <a:ext cx="1051559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8C307C-8195-4800-BAA3-5F52F21BF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0" indent="0">
              <a:buNone/>
              <a:defRPr sz="1800" b="1"/>
            </a:lvl3pPr>
            <a:lvl4pPr marL="1371616" indent="0">
              <a:buNone/>
              <a:defRPr sz="1600" b="1"/>
            </a:lvl4pPr>
            <a:lvl5pPr marL="1828821" indent="0">
              <a:buNone/>
              <a:defRPr sz="1600" b="1"/>
            </a:lvl5pPr>
            <a:lvl6pPr marL="2286027" indent="0">
              <a:buNone/>
              <a:defRPr sz="1600" b="1"/>
            </a:lvl6pPr>
            <a:lvl7pPr marL="2743233" indent="0">
              <a:buNone/>
              <a:defRPr sz="1600" b="1"/>
            </a:lvl7pPr>
            <a:lvl8pPr marL="3200437" indent="0">
              <a:buNone/>
              <a:defRPr sz="1600" b="1"/>
            </a:lvl8pPr>
            <a:lvl9pPr marL="365764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219ABF-057F-478D-8643-0FFA9CCE7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9F0459-93D0-429D-9676-648E50DFC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0" indent="0">
              <a:buNone/>
              <a:defRPr sz="1800" b="1"/>
            </a:lvl3pPr>
            <a:lvl4pPr marL="1371616" indent="0">
              <a:buNone/>
              <a:defRPr sz="1600" b="1"/>
            </a:lvl4pPr>
            <a:lvl5pPr marL="1828821" indent="0">
              <a:buNone/>
              <a:defRPr sz="1600" b="1"/>
            </a:lvl5pPr>
            <a:lvl6pPr marL="2286027" indent="0">
              <a:buNone/>
              <a:defRPr sz="1600" b="1"/>
            </a:lvl6pPr>
            <a:lvl7pPr marL="2743233" indent="0">
              <a:buNone/>
              <a:defRPr sz="1600" b="1"/>
            </a:lvl7pPr>
            <a:lvl8pPr marL="3200437" indent="0">
              <a:buNone/>
              <a:defRPr sz="1600" b="1"/>
            </a:lvl8pPr>
            <a:lvl9pPr marL="365764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63E394-7FD3-4C5F-9B3A-0F1C5FBAE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2FFDFF-D3F3-400B-B371-27541FA3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2C62FF-FFA1-4F7D-995D-A29C69CD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3FAC96-B831-44A3-9068-D31D4E2B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5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8B1F8-4E1B-4904-BA23-0F3CF9F8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496E4B-891A-41E9-B86F-6352FC1D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296AD-CE69-474A-872B-4C1A3DFF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810DCB-E20C-493E-AB81-61ADDADE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7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333FBD-45A2-46C3-9643-70068809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09FDD0-8D5C-477C-9F1D-48E8D4B6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CF53F-A599-4221-9837-90C4FCA1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7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DD0FD-F1AF-4E5B-AAF3-F8B9D7A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DBE26-0ACB-40AF-A8EB-B87129BBB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1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211E19-08A3-462C-88A5-F17F3786A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0" indent="0">
              <a:buNone/>
              <a:defRPr sz="1201"/>
            </a:lvl3pPr>
            <a:lvl4pPr marL="1371616" indent="0">
              <a:buNone/>
              <a:defRPr sz="1001"/>
            </a:lvl4pPr>
            <a:lvl5pPr marL="1828821" indent="0">
              <a:buNone/>
              <a:defRPr sz="1001"/>
            </a:lvl5pPr>
            <a:lvl6pPr marL="2286027" indent="0">
              <a:buNone/>
              <a:defRPr sz="1001"/>
            </a:lvl6pPr>
            <a:lvl7pPr marL="2743233" indent="0">
              <a:buNone/>
              <a:defRPr sz="1001"/>
            </a:lvl7pPr>
            <a:lvl8pPr marL="3200437" indent="0">
              <a:buNone/>
              <a:defRPr sz="1001"/>
            </a:lvl8pPr>
            <a:lvl9pPr marL="3657643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0F0221-7C66-483F-AA06-5806EF66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B3E7C-8BA8-415A-B166-A4DB43BC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2E866-803E-41E2-88B7-B7E7A8CE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34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BB9AC-FC65-42DA-9908-7A247320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DC6363-F501-4084-B138-B302092A4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1"/>
            </a:lvl1pPr>
            <a:lvl2pPr marL="457206" indent="0">
              <a:buNone/>
              <a:defRPr sz="2799"/>
            </a:lvl2pPr>
            <a:lvl3pPr marL="914410" indent="0">
              <a:buNone/>
              <a:defRPr sz="2400"/>
            </a:lvl3pPr>
            <a:lvl4pPr marL="1371616" indent="0">
              <a:buNone/>
              <a:defRPr sz="2000"/>
            </a:lvl4pPr>
            <a:lvl5pPr marL="1828821" indent="0">
              <a:buNone/>
              <a:defRPr sz="2000"/>
            </a:lvl5pPr>
            <a:lvl6pPr marL="2286027" indent="0">
              <a:buNone/>
              <a:defRPr sz="2000"/>
            </a:lvl6pPr>
            <a:lvl7pPr marL="2743233" indent="0">
              <a:buNone/>
              <a:defRPr sz="2000"/>
            </a:lvl7pPr>
            <a:lvl8pPr marL="3200437" indent="0">
              <a:buNone/>
              <a:defRPr sz="2000"/>
            </a:lvl8pPr>
            <a:lvl9pPr marL="365764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8DAA02-93D1-4A32-BDAC-973CE329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0" indent="0">
              <a:buNone/>
              <a:defRPr sz="1201"/>
            </a:lvl3pPr>
            <a:lvl4pPr marL="1371616" indent="0">
              <a:buNone/>
              <a:defRPr sz="1001"/>
            </a:lvl4pPr>
            <a:lvl5pPr marL="1828821" indent="0">
              <a:buNone/>
              <a:defRPr sz="1001"/>
            </a:lvl5pPr>
            <a:lvl6pPr marL="2286027" indent="0">
              <a:buNone/>
              <a:defRPr sz="1001"/>
            </a:lvl6pPr>
            <a:lvl7pPr marL="2743233" indent="0">
              <a:buNone/>
              <a:defRPr sz="1001"/>
            </a:lvl7pPr>
            <a:lvl8pPr marL="3200437" indent="0">
              <a:buNone/>
              <a:defRPr sz="1001"/>
            </a:lvl8pPr>
            <a:lvl9pPr marL="3657643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34A5F1-522E-49C5-8AF9-75A01129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20A969-495F-4490-8150-B6135DC7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55B7F4-F519-4EF7-92E0-06C2E43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12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8E1180-CEB6-425F-805E-42F98D2C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AC3D5-0131-48EE-897B-AFB9F398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C6FBD4-9DE8-4CAD-B3C5-FAACF134E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2FA7F-7A35-460A-A1AD-083D0097B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E051D-BBFE-436F-ABC8-0DAB206AB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73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1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9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5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29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5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1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5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0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6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1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7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3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37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3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16932" y="216114"/>
            <a:ext cx="12149668" cy="6714434"/>
            <a:chOff x="16932" y="216114"/>
            <a:chExt cx="12149668" cy="671443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16932" y="216114"/>
              <a:ext cx="370515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include/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dev;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unsigned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count;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 __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randomize_layout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&gt;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rust/bindings/bindings_generated.rs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#[repr(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#[derive(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Copy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Clone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core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ffi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c_uint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3722092" y="216114"/>
              <a:ext cx="457848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rust/kernel/chrdev.rs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Character device.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# Invariants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  - [`self.0`] is valid and non-null.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[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&gt;;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192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(……)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    // SAFETY: FFI call.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cdev_alloc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()};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rust/kernel/driver.rs</a:t>
              </a:r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trait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DriverOps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# Safety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`reg` must point to valid, </a:t>
              </a:r>
              <a:r>
                <a:rPr lang="en-US" altLang="zh-CN" sz="1401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initialised</a:t>
              </a:r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, and writable memory.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RegType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,…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22D56B-AE4A-4004-8058-9B3298D16721}"/>
                </a:ext>
              </a:extLst>
            </p:cNvPr>
            <p:cNvSpPr txBox="1"/>
            <p:nvPr/>
          </p:nvSpPr>
          <p:spPr>
            <a:xfrm>
              <a:off x="8300579" y="216114"/>
              <a:ext cx="3866021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samples/rust/rust_chrdev.rs</a:t>
              </a:r>
            </a:p>
            <a:p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module!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rust_chrdev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author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"Rust for Linux Contributors"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Pin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Box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kernel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new_pinned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as_mut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Ok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})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{……}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1487125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5628950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AFF7AF-292D-47EE-918F-E56A75A8BC0E}"/>
                </a:ext>
              </a:extLst>
            </p:cNvPr>
            <p:cNvSpPr txBox="1"/>
            <p:nvPr/>
          </p:nvSpPr>
          <p:spPr>
            <a:xfrm>
              <a:off x="1004239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(c)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185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B1A129-5A7D-49E6-9938-31C7F4969FFF}"/>
              </a:ext>
            </a:extLst>
          </p:cNvPr>
          <p:cNvGrpSpPr/>
          <p:nvPr/>
        </p:nvGrpSpPr>
        <p:grpSpPr>
          <a:xfrm>
            <a:off x="1304562" y="-1093003"/>
            <a:ext cx="6147950" cy="15016949"/>
            <a:chOff x="1304562" y="-1093003"/>
            <a:chExt cx="6147950" cy="150169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2886C0-5925-4926-AE3A-E3B61576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40" y="3423488"/>
              <a:ext cx="5623776" cy="45856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3FE01-C93B-4B19-B095-AA421FF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562" y="8830369"/>
              <a:ext cx="5623776" cy="458567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1480552" y="8054583"/>
              <a:ext cx="5797772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(b) The progress of the wrapped functions</a:t>
              </a:r>
              <a:endParaRPr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1634555" y="13461464"/>
              <a:ext cx="552126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(c) The progress of the wrapped struts</a:t>
              </a:r>
              <a:endParaRPr lang="zh-CN" altLang="en-US" sz="2400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A90765-CA45-4C6F-B7CB-3020F87C8E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251" y="-1093003"/>
              <a:ext cx="5521261" cy="3518245"/>
              <a:chOff x="1043248" y="1005394"/>
              <a:chExt cx="7932971" cy="505502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15B9FBC-CDF4-49FB-8022-78FE7ECA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248" y="1005394"/>
                <a:ext cx="7296271" cy="50550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FD8470-4AB5-4069-A82B-C05E33AE8264}"/>
                  </a:ext>
                </a:extLst>
              </p:cNvPr>
              <p:cNvSpPr txBox="1"/>
              <p:nvPr/>
            </p:nvSpPr>
            <p:spPr>
              <a:xfrm>
                <a:off x="2834640" y="2250860"/>
                <a:ext cx="192151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7.1%</a:t>
                </a:r>
                <a:endParaRPr lang="zh-CN" altLang="en-US" sz="24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4CB999-2B92-4CDA-8E50-360657691E1C}"/>
                  </a:ext>
                </a:extLst>
              </p:cNvPr>
              <p:cNvSpPr txBox="1"/>
              <p:nvPr/>
            </p:nvSpPr>
            <p:spPr>
              <a:xfrm>
                <a:off x="2896293" y="4161462"/>
                <a:ext cx="281548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6.4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07EFA9-8AB8-444F-BE7E-068A4622B2EA}"/>
                  </a:ext>
                </a:extLst>
              </p:cNvPr>
              <p:cNvSpPr txBox="1"/>
              <p:nvPr/>
            </p:nvSpPr>
            <p:spPr>
              <a:xfrm>
                <a:off x="4583085" y="2257592"/>
                <a:ext cx="211784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37.6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7A2171-A06D-42FB-8000-A498ABEC4B65}"/>
                  </a:ext>
                </a:extLst>
              </p:cNvPr>
              <p:cNvSpPr txBox="1"/>
              <p:nvPr/>
            </p:nvSpPr>
            <p:spPr>
              <a:xfrm>
                <a:off x="6576751" y="4162713"/>
                <a:ext cx="239946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74.6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E604D6-09F7-45C5-9811-87B0BAAB7CF9}"/>
                </a:ext>
              </a:extLst>
            </p:cNvPr>
            <p:cNvSpPr txBox="1"/>
            <p:nvPr/>
          </p:nvSpPr>
          <p:spPr>
            <a:xfrm>
              <a:off x="1931251" y="2693124"/>
              <a:ext cx="552126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(a) The progress of the wrapped struts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63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B1A129-5A7D-49E6-9938-31C7F4969FFF}"/>
              </a:ext>
            </a:extLst>
          </p:cNvPr>
          <p:cNvGrpSpPr/>
          <p:nvPr/>
        </p:nvGrpSpPr>
        <p:grpSpPr>
          <a:xfrm>
            <a:off x="1304562" y="-1093003"/>
            <a:ext cx="6222394" cy="15016949"/>
            <a:chOff x="1304562" y="-1093003"/>
            <a:chExt cx="6222394" cy="150169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2886C0-5925-4926-AE3A-E3B61576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40" y="3423488"/>
              <a:ext cx="5623776" cy="45856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3FE01-C93B-4B19-B095-AA421FF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562" y="8830369"/>
              <a:ext cx="5623776" cy="458567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1480552" y="8054583"/>
              <a:ext cx="6046404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(b) The progress of the wrapped functions</a:t>
              </a:r>
              <a:endParaRPr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1634555" y="13461464"/>
              <a:ext cx="5603643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(c) The progress of the wrapped struts</a:t>
              </a:r>
              <a:endParaRPr lang="zh-CN" altLang="en-US" sz="2400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A90765-CA45-4C6F-B7CB-3020F87C8E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251" y="-1093003"/>
              <a:ext cx="5521261" cy="3518245"/>
              <a:chOff x="1043248" y="1005394"/>
              <a:chExt cx="7932971" cy="505502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15B9FBC-CDF4-49FB-8022-78FE7ECA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248" y="1005394"/>
                <a:ext cx="7296271" cy="50550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FD8470-4AB5-4069-A82B-C05E33AE8264}"/>
                  </a:ext>
                </a:extLst>
              </p:cNvPr>
              <p:cNvSpPr txBox="1"/>
              <p:nvPr/>
            </p:nvSpPr>
            <p:spPr>
              <a:xfrm>
                <a:off x="2834640" y="2250860"/>
                <a:ext cx="192151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7.1%</a:t>
                </a:r>
                <a:endParaRPr lang="zh-CN" altLang="en-US" sz="24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4CB999-2B92-4CDA-8E50-360657691E1C}"/>
                  </a:ext>
                </a:extLst>
              </p:cNvPr>
              <p:cNvSpPr txBox="1"/>
              <p:nvPr/>
            </p:nvSpPr>
            <p:spPr>
              <a:xfrm>
                <a:off x="2896293" y="4161462"/>
                <a:ext cx="281548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6.4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07EFA9-8AB8-444F-BE7E-068A4622B2EA}"/>
                  </a:ext>
                </a:extLst>
              </p:cNvPr>
              <p:cNvSpPr txBox="1"/>
              <p:nvPr/>
            </p:nvSpPr>
            <p:spPr>
              <a:xfrm>
                <a:off x="4583085" y="2257592"/>
                <a:ext cx="211784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37.6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7A2171-A06D-42FB-8000-A498ABEC4B65}"/>
                  </a:ext>
                </a:extLst>
              </p:cNvPr>
              <p:cNvSpPr txBox="1"/>
              <p:nvPr/>
            </p:nvSpPr>
            <p:spPr>
              <a:xfrm>
                <a:off x="6576751" y="4162713"/>
                <a:ext cx="239946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74.6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E604D6-09F7-45C5-9811-87B0BAAB7CF9}"/>
                </a:ext>
              </a:extLst>
            </p:cNvPr>
            <p:cNvSpPr txBox="1"/>
            <p:nvPr/>
          </p:nvSpPr>
          <p:spPr>
            <a:xfrm>
              <a:off x="1931251" y="2693124"/>
              <a:ext cx="552126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(a) The progress of the wrapped struts</a:t>
              </a:r>
              <a:endParaRPr lang="zh-CN" altLang="en-US" sz="24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7D2A0EA-63A6-45A0-8D82-EEA2C15C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40" y="3440633"/>
            <a:ext cx="5623776" cy="45581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926565-E2DA-4246-B8F0-36DCCAD63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62" y="8837608"/>
            <a:ext cx="5704814" cy="46238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6342453-5F11-4674-B473-59BABEF4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562" y="8837608"/>
            <a:ext cx="5704814" cy="46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-7915394" y="-1035252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33701D6-F82D-459E-8936-4FE2D44634F3}"/>
              </a:ext>
            </a:extLst>
          </p:cNvPr>
          <p:cNvGrpSpPr/>
          <p:nvPr/>
        </p:nvGrpSpPr>
        <p:grpSpPr>
          <a:xfrm>
            <a:off x="1678487" y="-693019"/>
            <a:ext cx="5704814" cy="13205787"/>
            <a:chOff x="1678487" y="-693019"/>
            <a:chExt cx="5704814" cy="1320578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3E12D40-275C-4DFB-9B53-077D3CC9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677" y="2943533"/>
              <a:ext cx="5606436" cy="42911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7641B13-3C3F-4472-B41B-8FAA8ABDB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2" b="13580"/>
            <a:stretch/>
          </p:blipFill>
          <p:spPr>
            <a:xfrm>
              <a:off x="1727677" y="-693019"/>
              <a:ext cx="5552154" cy="337911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2159969" y="7260849"/>
              <a:ext cx="474185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/>
                <a:t>(b) The progress of the wrapped functions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2416965" y="12050286"/>
              <a:ext cx="4173578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/>
                <a:t>(c) The progress of the wrapped struts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E604D6-09F7-45C5-9811-87B0BAAB7CF9}"/>
                </a:ext>
              </a:extLst>
            </p:cNvPr>
            <p:cNvSpPr txBox="1"/>
            <p:nvPr/>
          </p:nvSpPr>
          <p:spPr>
            <a:xfrm>
              <a:off x="2467471" y="2686096"/>
              <a:ext cx="4072566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/>
                <a:t>(a) The progress of the wrapped struts</a:t>
              </a:r>
              <a:endParaRPr lang="zh-CN" altLang="en-US" dirty="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3EB8BEA-8C5C-4C93-896E-A397006F7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487" y="7587979"/>
              <a:ext cx="5704814" cy="436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41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-9705693" y="-2402040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3E12D40-275C-4DFB-9B53-077D3CC98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8390" y="7663277"/>
            <a:ext cx="5606436" cy="42911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EB8BEA-8C5C-4C93-896E-A397006F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87" y="7587979"/>
            <a:ext cx="5704814" cy="43664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5D4FDE2-790C-4A90-8CD7-37CCE2485F26}"/>
              </a:ext>
            </a:extLst>
          </p:cNvPr>
          <p:cNvSpPr txBox="1"/>
          <p:nvPr/>
        </p:nvSpPr>
        <p:spPr>
          <a:xfrm>
            <a:off x="1634555" y="13461464"/>
            <a:ext cx="5603643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(c) The progress of the wrapped struts</a:t>
            </a:r>
            <a:endParaRPr lang="zh-CN" altLang="en-US" sz="24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246D6F1-4767-426B-8489-11EC21744CD8}"/>
              </a:ext>
            </a:extLst>
          </p:cNvPr>
          <p:cNvGrpSpPr/>
          <p:nvPr/>
        </p:nvGrpSpPr>
        <p:grpSpPr>
          <a:xfrm>
            <a:off x="-1319922" y="807242"/>
            <a:ext cx="14653377" cy="4403342"/>
            <a:chOff x="-1319922" y="807242"/>
            <a:chExt cx="14653377" cy="440334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1C3EBB9-8598-4290-9FBE-D0683595DC61}"/>
                </a:ext>
              </a:extLst>
            </p:cNvPr>
            <p:cNvSpPr/>
            <p:nvPr/>
          </p:nvSpPr>
          <p:spPr>
            <a:xfrm>
              <a:off x="-1319922" y="807242"/>
              <a:ext cx="14653376" cy="4403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9B5234E-C990-4D39-97FA-A8030DCF4FB1}"/>
                </a:ext>
              </a:extLst>
            </p:cNvPr>
            <p:cNvGrpSpPr/>
            <p:nvPr/>
          </p:nvGrpSpPr>
          <p:grpSpPr>
            <a:xfrm>
              <a:off x="-1319922" y="807243"/>
              <a:ext cx="14653377" cy="4403341"/>
              <a:chOff x="-3720222" y="1289843"/>
              <a:chExt cx="14653377" cy="440334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7641B13-3C3F-4472-B41B-8FAA8ABDB0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02" b="13580"/>
              <a:stretch/>
            </p:blipFill>
            <p:spPr>
              <a:xfrm>
                <a:off x="-3720222" y="1520202"/>
                <a:ext cx="5552154" cy="3379115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F15E066-CA3E-44A3-A365-CE878B4F9B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3"/>
              <a:stretch/>
            </p:blipFill>
            <p:spPr>
              <a:xfrm>
                <a:off x="-3720222" y="1289843"/>
                <a:ext cx="5357282" cy="3609474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AE604D6-09F7-45C5-9811-87B0BAAB7CF9}"/>
                  </a:ext>
                </a:extLst>
              </p:cNvPr>
              <p:cNvSpPr txBox="1"/>
              <p:nvPr/>
            </p:nvSpPr>
            <p:spPr>
              <a:xfrm>
                <a:off x="-2980428" y="5230702"/>
                <a:ext cx="4072566" cy="46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dirty="0"/>
                  <a:t>(a) The merged progress of RFL</a:t>
                </a:r>
                <a:endParaRPr lang="zh-CN" altLang="en-US" dirty="0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86AB5BC-3632-4D1B-8409-AB9CAA535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8" y="1289843"/>
                <a:ext cx="5288736" cy="404795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3502188-4E8A-4740-877F-01EC2C7C3440}"/>
                  </a:ext>
                </a:extLst>
              </p:cNvPr>
              <p:cNvSpPr/>
              <p:nvPr/>
            </p:nvSpPr>
            <p:spPr>
              <a:xfrm>
                <a:off x="3098800" y="5085808"/>
                <a:ext cx="1158240" cy="57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5D0FE1-7313-4606-BCE6-62AA40ADF50A}"/>
                  </a:ext>
                </a:extLst>
              </p:cNvPr>
              <p:cNvSpPr txBox="1"/>
              <p:nvPr/>
            </p:nvSpPr>
            <p:spPr>
              <a:xfrm>
                <a:off x="1768809" y="5230702"/>
                <a:ext cx="4741851" cy="46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dirty="0"/>
                  <a:t>(b) The progress of the wrapped functions</a:t>
                </a:r>
                <a:endParaRPr lang="zh-CN" altLang="en-US" dirty="0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BC75E2D-6255-480F-B280-3677DD95E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38"/>
              <a:stretch/>
            </p:blipFill>
            <p:spPr>
              <a:xfrm>
                <a:off x="6074799" y="1289843"/>
                <a:ext cx="4858356" cy="4047956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B6890C9-D955-4EB6-AAF8-CB01F7FB7B13}"/>
                  </a:ext>
                </a:extLst>
              </p:cNvPr>
              <p:cNvSpPr/>
              <p:nvPr/>
            </p:nvSpPr>
            <p:spPr>
              <a:xfrm>
                <a:off x="8140046" y="5048238"/>
                <a:ext cx="1158240" cy="57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E8EE447-92F9-4152-854A-CC4F1F4B4635}"/>
                  </a:ext>
                </a:extLst>
              </p:cNvPr>
              <p:cNvSpPr txBox="1"/>
              <p:nvPr/>
            </p:nvSpPr>
            <p:spPr>
              <a:xfrm>
                <a:off x="6759576" y="5230702"/>
                <a:ext cx="4173578" cy="46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dirty="0"/>
                  <a:t>(c) The progress of the wrapped struts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811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886C0-5925-4926-AE3A-E3B61576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40" y="3423488"/>
            <a:ext cx="3958225" cy="3227569"/>
          </a:xfrm>
          <a:prstGeom prst="rect">
            <a:avLst/>
          </a:prstGeom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53FE01-C93B-4B19-B095-AA421FFD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40" y="7305523"/>
            <a:ext cx="3958226" cy="3227570"/>
          </a:xfrm>
          <a:prstGeom prst="rect">
            <a:avLst/>
          </a:prstGeom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5D0FE1-7313-4606-BCE6-62AA40ADF50A}"/>
              </a:ext>
            </a:extLst>
          </p:cNvPr>
          <p:cNvSpPr txBox="1"/>
          <p:nvPr/>
        </p:nvSpPr>
        <p:spPr>
          <a:xfrm>
            <a:off x="1616509" y="6884448"/>
            <a:ext cx="5797772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1600" dirty="0"/>
              <a:t>(b) The progress of the wrapped functions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8EE447-92F9-4152-854A-CC4F1F4B4635}"/>
              </a:ext>
            </a:extLst>
          </p:cNvPr>
          <p:cNvSpPr txBox="1"/>
          <p:nvPr/>
        </p:nvSpPr>
        <p:spPr>
          <a:xfrm>
            <a:off x="1634555" y="1346146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(c) The progress of the wrapped struts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1931251" y="-1093003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604D6-09F7-45C5-9811-87B0BAAB7CF9}"/>
              </a:ext>
            </a:extLst>
          </p:cNvPr>
          <p:cNvSpPr txBox="1"/>
          <p:nvPr/>
        </p:nvSpPr>
        <p:spPr>
          <a:xfrm>
            <a:off x="1931251" y="269312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(a) The progress of the wrapped struts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974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886C0-5925-4926-AE3A-E3B61576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40" y="3423488"/>
            <a:ext cx="3958225" cy="3227569"/>
          </a:xfrm>
          <a:prstGeom prst="rect">
            <a:avLst/>
          </a:prstGeom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53FE01-C93B-4B19-B095-AA421FFD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40" y="7305523"/>
            <a:ext cx="3958226" cy="3227570"/>
          </a:xfrm>
          <a:prstGeom prst="rect">
            <a:avLst/>
          </a:prstGeom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5D0FE1-7313-4606-BCE6-62AA40ADF50A}"/>
              </a:ext>
            </a:extLst>
          </p:cNvPr>
          <p:cNvSpPr txBox="1"/>
          <p:nvPr/>
        </p:nvSpPr>
        <p:spPr>
          <a:xfrm>
            <a:off x="1616509" y="6884448"/>
            <a:ext cx="5797772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1600" dirty="0"/>
              <a:t>(b) The progress of the wrapped functions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8EE447-92F9-4152-854A-CC4F1F4B4635}"/>
              </a:ext>
            </a:extLst>
          </p:cNvPr>
          <p:cNvSpPr txBox="1"/>
          <p:nvPr/>
        </p:nvSpPr>
        <p:spPr>
          <a:xfrm>
            <a:off x="1634555" y="1346146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(c) The progress of the wrapped struts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1931251" y="-1093003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604D6-09F7-45C5-9811-87B0BAAB7CF9}"/>
              </a:ext>
            </a:extLst>
          </p:cNvPr>
          <p:cNvSpPr txBox="1"/>
          <p:nvPr/>
        </p:nvSpPr>
        <p:spPr>
          <a:xfrm>
            <a:off x="1931251" y="269312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(a) The progress of the wrapped struts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701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2B0EDF3-6177-4D31-8FB0-B00FAB60A388}"/>
              </a:ext>
            </a:extLst>
          </p:cNvPr>
          <p:cNvGrpSpPr/>
          <p:nvPr/>
        </p:nvGrpSpPr>
        <p:grpSpPr>
          <a:xfrm>
            <a:off x="1043248" y="1005394"/>
            <a:ext cx="7296271" cy="5055029"/>
            <a:chOff x="1043248" y="1005394"/>
            <a:chExt cx="7296271" cy="50550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4802F71-2C76-4551-8C49-09EB2ADB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AEAECD-F173-4EA4-92C8-B25EFB1F7934}"/>
                </a:ext>
              </a:extLst>
            </p:cNvPr>
            <p:cNvSpPr txBox="1"/>
            <p:nvPr/>
          </p:nvSpPr>
          <p:spPr>
            <a:xfrm>
              <a:off x="2834641" y="2250860"/>
              <a:ext cx="914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4BB6DEC-DB2D-4FF6-A184-9692811EE4FF}"/>
                </a:ext>
              </a:extLst>
            </p:cNvPr>
            <p:cNvSpPr txBox="1"/>
            <p:nvPr/>
          </p:nvSpPr>
          <p:spPr>
            <a:xfrm>
              <a:off x="2896293" y="4161462"/>
              <a:ext cx="791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1057260-A728-4888-9FA0-7DAF570D1EA3}"/>
                </a:ext>
              </a:extLst>
            </p:cNvPr>
            <p:cNvSpPr txBox="1"/>
            <p:nvPr/>
          </p:nvSpPr>
          <p:spPr>
            <a:xfrm>
              <a:off x="4583085" y="2257592"/>
              <a:ext cx="857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49A932C-4866-4C83-9879-D483608A2FFF}"/>
                </a:ext>
              </a:extLst>
            </p:cNvPr>
            <p:cNvSpPr txBox="1"/>
            <p:nvPr/>
          </p:nvSpPr>
          <p:spPr>
            <a:xfrm>
              <a:off x="6576752" y="4162713"/>
              <a:ext cx="857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39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6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53572D-4654-4ECC-B348-A265B4E0744D}"/>
              </a:ext>
            </a:extLst>
          </p:cNvPr>
          <p:cNvSpPr/>
          <p:nvPr/>
        </p:nvSpPr>
        <p:spPr>
          <a:xfrm>
            <a:off x="1492245" y="3204978"/>
            <a:ext cx="1645809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3096A12-CA66-43AE-846C-C07AD8C796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96967" y="4126304"/>
            <a:ext cx="1102689" cy="447918"/>
          </a:xfrm>
          <a:prstGeom prst="bentConnector3">
            <a:avLst>
              <a:gd name="adj1" fmla="val 1005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273A82-33B3-4C8E-B472-0E06ADAECE01}"/>
              </a:ext>
            </a:extLst>
          </p:cNvPr>
          <p:cNvCxnSpPr>
            <a:cxnSpLocks/>
          </p:cNvCxnSpPr>
          <p:nvPr/>
        </p:nvCxnSpPr>
        <p:spPr>
          <a:xfrm>
            <a:off x="3678864" y="1961707"/>
            <a:ext cx="349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308262-8215-4FFA-AFCF-2ABEA7A9658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38054" y="3429000"/>
            <a:ext cx="5408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7D647BE-1DCA-49DF-90C3-CDFA49BC3180}"/>
              </a:ext>
            </a:extLst>
          </p:cNvPr>
          <p:cNvSpPr/>
          <p:nvPr/>
        </p:nvSpPr>
        <p:spPr>
          <a:xfrm>
            <a:off x="4027967" y="1732370"/>
            <a:ext cx="4409912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RQ1: What’s the status quo of RFL?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89C1D89-3F4E-4487-AA58-FC0637D7EC5B}"/>
              </a:ext>
            </a:extLst>
          </p:cNvPr>
          <p:cNvSpPr/>
          <p:nvPr/>
        </p:nvSpPr>
        <p:spPr>
          <a:xfrm>
            <a:off x="4050119" y="4677586"/>
            <a:ext cx="4387760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RQ3:Where the RFL will go in next?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8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9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16932" y="216112"/>
            <a:ext cx="11382588" cy="6714436"/>
            <a:chOff x="16932" y="216112"/>
            <a:chExt cx="11382588" cy="671443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16932" y="216114"/>
              <a:ext cx="5784428" cy="6418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 C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	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inner;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	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endPara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thread_thread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  	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	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   .inner = </a:t>
              </a:r>
              <a:r>
                <a:rPr lang="en-US" altLang="zh-CN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thread_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</a:t>
              </a:r>
              <a:r>
                <a:rPr lang="en-US" altLang="zh-CN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proxy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_thread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  	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   .inner = </a:t>
              </a:r>
              <a:r>
                <a:rPr lang="en-US" altLang="zh-CN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proxy_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}}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 Rust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 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inner: [i32; N], 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{ 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elements&lt;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&gt;, 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factory {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elements::&lt;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 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 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= factory {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elements::&lt;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 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 };</a:t>
              </a:r>
            </a:p>
            <a:p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400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5801360" y="216112"/>
              <a:ext cx="5598160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 Rust but inflexible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inner: [i32; N],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trait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fn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use_elements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(&amp;self); </a:t>
              </a:r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&amp;'static </a:t>
              </a:r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dyn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endPara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thread&lt;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&gt;{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elements&lt;T&gt;,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thread&lt;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{}</a:t>
              </a:r>
            </a:p>
            <a:p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proxy&lt;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elements&lt;T&gt;,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proxy&lt;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{}</a:t>
              </a:r>
            </a:p>
            <a:p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thread&lt;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= thread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proxy&lt;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= proxy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 elements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endPara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factory {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&amp;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= factory {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&amp;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};</a:t>
              </a:r>
            </a:p>
            <a:p>
              <a:endPara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2717954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840924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344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B66F65-E2DD-40B5-A248-4207C0779B43}"/>
              </a:ext>
            </a:extLst>
          </p:cNvPr>
          <p:cNvGrpSpPr/>
          <p:nvPr/>
        </p:nvGrpSpPr>
        <p:grpSpPr>
          <a:xfrm>
            <a:off x="234950" y="1047750"/>
            <a:ext cx="11235708" cy="4705450"/>
            <a:chOff x="234950" y="1047750"/>
            <a:chExt cx="11235708" cy="470545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B4D01ED-3BE1-4B68-88C7-B977D38BD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5090" y="5290718"/>
              <a:ext cx="11175568" cy="462482"/>
              <a:chOff x="1404337" y="3815542"/>
              <a:chExt cx="8180936" cy="338554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A90E1BF-E77E-4C37-BE32-13FEA6F31BBC}"/>
                  </a:ext>
                </a:extLst>
              </p:cNvPr>
              <p:cNvSpPr txBox="1"/>
              <p:nvPr/>
            </p:nvSpPr>
            <p:spPr>
              <a:xfrm>
                <a:off x="1404337" y="3815542"/>
                <a:ext cx="4244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400" dirty="0"/>
                  <a:t>(a) The percentage of different opinions </a:t>
                </a:r>
                <a:endParaRPr lang="zh-CN" altLang="en-US" sz="2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B5242C-DCEB-4C0D-B479-4E3281C951FE}"/>
                  </a:ext>
                </a:extLst>
              </p:cNvPr>
              <p:cNvSpPr txBox="1"/>
              <p:nvPr/>
            </p:nvSpPr>
            <p:spPr>
              <a:xfrm>
                <a:off x="5543501" y="3815542"/>
                <a:ext cx="404177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400" dirty="0"/>
                  <a:t>(b) The specific reasons</a:t>
                </a:r>
                <a:endParaRPr lang="zh-CN" altLang="en-US" sz="2400" dirty="0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2E40A0-D28F-45C5-BA6E-A78A2CE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50" y="1047750"/>
              <a:ext cx="5512697" cy="389731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20F4A3-5F00-46E9-9E75-686DEA1D3CB1}"/>
                </a:ext>
              </a:extLst>
            </p:cNvPr>
            <p:cNvSpPr txBox="1"/>
            <p:nvPr/>
          </p:nvSpPr>
          <p:spPr>
            <a:xfrm>
              <a:off x="5949397" y="1104800"/>
              <a:ext cx="5521261" cy="3942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Positive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Safety and Memory Safety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Compatibility and Integration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Performance and Efficiency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Code Quality and Standards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Expressiveness and Features </a:t>
              </a:r>
            </a:p>
            <a:p>
              <a:pPr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Negative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Learning Curve and Complexity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Kernel Compatibility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Resource Allocation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Developer Sentiment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Advocacy and Hype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28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B66F65-E2DD-40B5-A248-4207C0779B43}"/>
              </a:ext>
            </a:extLst>
          </p:cNvPr>
          <p:cNvGrpSpPr/>
          <p:nvPr/>
        </p:nvGrpSpPr>
        <p:grpSpPr>
          <a:xfrm>
            <a:off x="234950" y="1047750"/>
            <a:ext cx="9211704" cy="4044308"/>
            <a:chOff x="234950" y="1047750"/>
            <a:chExt cx="9211704" cy="404430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2E40A0-D28F-45C5-BA6E-A78A2CE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50" y="1047750"/>
              <a:ext cx="5512697" cy="389731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20F4A3-5F00-46E9-9E75-686DEA1D3CB1}"/>
                </a:ext>
              </a:extLst>
            </p:cNvPr>
            <p:cNvSpPr txBox="1"/>
            <p:nvPr/>
          </p:nvSpPr>
          <p:spPr>
            <a:xfrm>
              <a:off x="5747647" y="1149876"/>
              <a:ext cx="3699007" cy="3942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Positive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Safety and Memory Safety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Compatibility and Integration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Performance and Efficiency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Code Quality and Standards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Expressiveness and Features </a:t>
              </a:r>
            </a:p>
            <a:p>
              <a:pPr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Negative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Learning Curve and Complexity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Kernel Compatibility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Resource Allocation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Developer Sentiment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Advocacy and Hype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230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6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3A39F1-8403-4F27-A46A-292116DAD832}"/>
              </a:ext>
            </a:extLst>
          </p:cNvPr>
          <p:cNvGrpSpPr/>
          <p:nvPr/>
        </p:nvGrpSpPr>
        <p:grpSpPr>
          <a:xfrm>
            <a:off x="2008769" y="1329158"/>
            <a:ext cx="7715717" cy="4716228"/>
            <a:chOff x="2008769" y="1329158"/>
            <a:chExt cx="7715717" cy="4716228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3431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Taesoo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Kim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84020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74580" y="5122056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 Alex and Thomas presented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923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 Nick started a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 The first PR of RFL was committed by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Miguel Ojeda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9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 Miguel Ojeda gave an RFL RFC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5118195"/>
              <a:ext cx="3032141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477059" y="5122056"/>
              <a:ext cx="301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17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3A39F1-8403-4F27-A46A-292116DAD832}"/>
              </a:ext>
            </a:extLst>
          </p:cNvPr>
          <p:cNvGrpSpPr/>
          <p:nvPr/>
        </p:nvGrpSpPr>
        <p:grpSpPr>
          <a:xfrm>
            <a:off x="2008769" y="1329158"/>
            <a:ext cx="7715717" cy="4716228"/>
            <a:chOff x="2008769" y="1329158"/>
            <a:chExt cx="7715717" cy="4716228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3431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 First project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84020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74580" y="5122056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 Alex and Thomas presented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923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 A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 The first PR of RFL was committed by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Miguel Ojeda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9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 Miguel Ojeda gave an RFL RFC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5118195"/>
              <a:ext cx="3032141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477059" y="5122056"/>
              <a:ext cx="301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98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CF54508-0B2B-4EC8-9711-CB0FDC08DF16}"/>
              </a:ext>
            </a:extLst>
          </p:cNvPr>
          <p:cNvGrpSpPr/>
          <p:nvPr/>
        </p:nvGrpSpPr>
        <p:grpSpPr>
          <a:xfrm>
            <a:off x="2008769" y="1089613"/>
            <a:ext cx="7715715" cy="5011584"/>
            <a:chOff x="2008769" y="1089613"/>
            <a:chExt cx="7715715" cy="5011584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089613"/>
              <a:ext cx="3508889" cy="87550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4580" y="1111854"/>
              <a:ext cx="355422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13.5 First project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46924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83191" y="5069368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2019.10 First public presentation of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65931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20.8 First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2020.9 First PR of RFL was committed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741432"/>
              <a:ext cx="0" cy="187550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089614"/>
              <a:ext cx="3508889" cy="65568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7" y="1095101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21.12 First RFC of RFL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4862010"/>
              <a:ext cx="3032141" cy="9008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520694" y="4900868"/>
              <a:ext cx="3018602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22.10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55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3A39F1-8403-4F27-A46A-292116DAD832}"/>
              </a:ext>
            </a:extLst>
          </p:cNvPr>
          <p:cNvGrpSpPr/>
          <p:nvPr/>
        </p:nvGrpSpPr>
        <p:grpSpPr>
          <a:xfrm>
            <a:off x="2008769" y="1329158"/>
            <a:ext cx="7715717" cy="4716228"/>
            <a:chOff x="2008769" y="1329158"/>
            <a:chExt cx="7715717" cy="4716228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3431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 First project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84020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74580" y="5122056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 First public presentation of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65931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 First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 First PR of RFL was committed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9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 First RFC of RFL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5118195"/>
              <a:ext cx="3032141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477059" y="5122056"/>
              <a:ext cx="301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43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632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16932" y="216114"/>
            <a:ext cx="12149668" cy="6714434"/>
            <a:chOff x="16932" y="216114"/>
            <a:chExt cx="12149668" cy="671443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16932" y="216114"/>
              <a:ext cx="370515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include/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dev;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unsigned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count;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 __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randomize_layout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&gt;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rust/bindings/bindings_generated.rs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#[repr(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#[derive(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Copy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Clone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core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ffi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c_uint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3722092" y="216114"/>
              <a:ext cx="457848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rust/kernel/chrdev.rs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Character device.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# Invariants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  - [`self.0`] is valid and non-null.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[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&gt;;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192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(……)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    // SAFETY: FFI call.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cdev_alloc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()};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rust/kernel/driver.rs</a:t>
              </a:r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trait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DriverOps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# Safety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`reg` must point to valid, </a:t>
              </a:r>
              <a:r>
                <a:rPr lang="en-US" altLang="zh-CN" sz="1401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initialised</a:t>
              </a:r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, and writable memory.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RegType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,…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22D56B-AE4A-4004-8058-9B3298D16721}"/>
                </a:ext>
              </a:extLst>
            </p:cNvPr>
            <p:cNvSpPr txBox="1"/>
            <p:nvPr/>
          </p:nvSpPr>
          <p:spPr>
            <a:xfrm>
              <a:off x="8300579" y="216114"/>
              <a:ext cx="3866021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samples/rust/rust_chrdev.rs</a:t>
              </a:r>
            </a:p>
            <a:p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module!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rust_chrdev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author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"Rust for Linux Contributors"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Pin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Box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kernel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new_pinned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as_mut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Ok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})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{……}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1487125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5628950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AFF7AF-292D-47EE-918F-E56A75A8BC0E}"/>
                </a:ext>
              </a:extLst>
            </p:cNvPr>
            <p:cNvSpPr txBox="1"/>
            <p:nvPr/>
          </p:nvSpPr>
          <p:spPr>
            <a:xfrm>
              <a:off x="1004239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(c)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718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58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9888063-A30C-4C65-A785-5EB31425D495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Study the RFL codes</a:t>
            </a: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Collect discussions and presentations</a:t>
            </a: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Analyze RFL issues and BUGs</a:t>
            </a: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Find RFL Linux kernel drivers</a:t>
            </a:r>
            <a:endParaRPr lang="zh-CN" altLang="en-US" sz="119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1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620BB48-4817-40C3-B853-548B98B95542}"/>
              </a:ext>
            </a:extLst>
          </p:cNvPr>
          <p:cNvSpPr/>
          <p:nvPr/>
        </p:nvSpPr>
        <p:spPr>
          <a:xfrm>
            <a:off x="-8902699" y="1974344"/>
            <a:ext cx="9882038" cy="5290356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// rust/kernel/chrdev.rs</a:t>
            </a:r>
            <a:endParaRPr lang="en-US" altLang="zh-CN" sz="140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 # Invariants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   - [`self.0`] is valid and non-null.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bindings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1" dirty="0" err="1">
                <a:solidFill>
                  <a:srgbClr val="001080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N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solidFill>
                  <a:srgbClr val="001080"/>
                </a:solidFill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[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Option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&gt;;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pub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Registration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N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1" dirty="0">
                <a:solidFill>
                  <a:srgbClr val="001080"/>
                </a:solidFill>
                <a:latin typeface="Consolas" panose="020B0609020204030204" pitchFamily="49" charset="0"/>
              </a:rPr>
              <a:t>inner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Option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altLang="zh-CN" sz="1401" dirty="0" err="1">
                <a:solidFill>
                  <a:srgbClr val="0000FF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795E26"/>
                </a:solidFill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(……) 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SAFETY: FFI call.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let </a:t>
            </a:r>
            <a:r>
              <a:rPr lang="en-US" altLang="zh-CN" sz="1401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bindings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1" dirty="0" err="1">
                <a:solidFill>
                  <a:srgbClr val="795E26"/>
                </a:solidFill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pub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trait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register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,…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stCxn id="4" idx="3"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622575" cy="1175555"/>
            <a:chOff x="995549" y="2471931"/>
            <a:chExt cx="4622575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730709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473905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samples/rust/rust_chrdev.rs</a:t>
            </a:r>
          </a:p>
          <a:p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module!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author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"Rust for Linux Contributors"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_dev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Pin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Box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Registration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&gt;&gt;&gt;,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kernel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Module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……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  <a:b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Registration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……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as_mut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register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&gt;()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Ok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_dev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Drop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drop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{……}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Allocator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Global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Box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?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Allocator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Global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Unique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?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?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511290" cy="1401538"/>
            <a:chOff x="-3852884" y="3346928"/>
            <a:chExt cx="7511290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468048"/>
              <a:ext cx="7430889" cy="1280418"/>
              <a:chOff x="124239" y="8151972"/>
              <a:chExt cx="7430889" cy="1280418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942864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2066239" y="8151972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600528"/>
            <a:ext cx="4915706" cy="1234025"/>
            <a:chOff x="1659871" y="3959299"/>
            <a:chExt cx="4915706" cy="1234025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36094" y="2209715"/>
            <a:ext cx="4819342" cy="1401538"/>
            <a:chOff x="-3852884" y="3346928"/>
            <a:chExt cx="4819342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68048"/>
              <a:ext cx="4738941" cy="1280418"/>
              <a:chOff x="124239" y="8151972"/>
              <a:chExt cx="4738941" cy="1280418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942864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2066240" y="8151972"/>
                <a:ext cx="279694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pub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sz="14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sz="1400" b="0" dirty="0">
                    <a:solidFill>
                      <a:srgbClr val="74531F"/>
                    </a:solidFill>
                    <a:effectLst/>
                    <a:latin typeface="Consolas" panose="020B0609020204030204" pitchFamily="49" charset="0"/>
                  </a:rPr>
                  <a:t>module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CN" sz="1400" b="0" dirty="0" err="1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solidFill>
                      <a:srgbClr val="2B91AF"/>
                    </a:solidFill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solidFill>
                      <a:srgbClr val="2B91AF"/>
                    </a:solidFill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   module::</a:t>
                </a:r>
                <a:r>
                  <a:rPr lang="en-US" altLang="zh-CN" sz="1400" b="0" dirty="0">
                    <a:solidFill>
                      <a:srgbClr val="74531F"/>
                    </a:solidFill>
                    <a:effectLst/>
                    <a:latin typeface="Consolas" panose="020B0609020204030204" pitchFamily="49" charset="0"/>
                  </a:rPr>
                  <a:t>module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CN" sz="1400" b="0" dirty="0" err="1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7543" y="5615494"/>
            <a:ext cx="4406951" cy="1401538"/>
            <a:chOff x="-3852884" y="3346928"/>
            <a:chExt cx="4406951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68048"/>
              <a:ext cx="3778523" cy="1280418"/>
              <a:chOff x="124239" y="8151972"/>
              <a:chExt cx="3778523" cy="1280418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942864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2066239" y="8151972"/>
                <a:ext cx="1836523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!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altLang="zh-CN" sz="1400" b="0" dirty="0" err="1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solidFill>
                      <a:srgbClr val="8A1BFF"/>
                    </a:solidFill>
                    <a:latin typeface="Consolas" panose="020B0609020204030204" pitchFamily="49" charset="0"/>
                  </a:rPr>
                  <a:t>    	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……</a:t>
                </a:r>
              </a:p>
              <a:p>
                <a:r>
                  <a:rPr lang="en-US" altLang="zh-CN" sz="1400" b="0" dirty="0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9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620BB48-4817-40C3-B853-548B98B95542}"/>
              </a:ext>
            </a:extLst>
          </p:cNvPr>
          <p:cNvSpPr/>
          <p:nvPr/>
        </p:nvSpPr>
        <p:spPr>
          <a:xfrm>
            <a:off x="-8902699" y="1974344"/>
            <a:ext cx="9882038" cy="5290356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latin typeface="Consolas" panose="020B0609020204030204" pitchFamily="49" charset="0"/>
              </a:rPr>
              <a:t>// rust/kernel/chrdev.rs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# Invariants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  - [`self.0`] is valid and non-null.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(*mut 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latin typeface="Consolas" panose="020B0609020204030204" pitchFamily="49" charset="0"/>
              </a:rPr>
              <a:t>: [Option&lt;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&gt;; N],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pub struct Registration&lt;const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inner: 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&lt;N&gt;&gt;,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latin typeface="Consolas" panose="020B0609020204030204" pitchFamily="49" charset="0"/>
              </a:rPr>
            </a:br>
            <a:r>
              <a:rPr lang="en-US" altLang="zh-CN" sz="1401" dirty="0" err="1"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latin typeface="Consolas" panose="020B0609020204030204" pitchFamily="49" charset="0"/>
              </a:rPr>
              <a:t>(……) -&gt; Result&lt;Self&gt;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// SAFETY: FFI call.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let c=unsafe{bindings::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pub trait </a:t>
            </a:r>
            <a:r>
              <a:rPr lang="en-US" altLang="zh-CN" sz="1400" dirty="0" err="1"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unsafe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register(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reg: *mut Self::</a:t>
            </a:r>
            <a:r>
              <a:rPr lang="en-US" altLang="zh-CN" sz="1400" dirty="0" err="1"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latin typeface="Consolas" panose="020B0609020204030204" pitchFamily="49" charset="0"/>
              </a:rPr>
              <a:t>,…) -&gt; Result;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stCxn id="4" idx="3"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426148" cy="1175555"/>
            <a:chOff x="995549" y="2471931"/>
            <a:chExt cx="4426148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287946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204400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samples/rust/rust_chrdev.rs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module!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type: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name: "</a:t>
            </a:r>
            <a:r>
              <a:rPr lang="en-US" altLang="zh-CN" sz="1400" dirty="0" err="1"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author: "Rust for Linux Contributors",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_dev: Pin&lt;Box&lt;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::Registration&lt;2&gt;&gt;&gt;,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kernel::Module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</a:rPr>
              <a:t>(……) -&gt; Result&lt;Self&gt; {</a:t>
            </a:r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let mut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::Registration::</a:t>
            </a:r>
            <a:r>
              <a:rPr lang="en-US" altLang="zh-CN" sz="1400" dirty="0" err="1"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latin typeface="Consolas" panose="020B0609020204030204" pitchFamily="49" charset="0"/>
              </a:rPr>
              <a:t>(……)?;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latin typeface="Consolas" panose="020B0609020204030204" pitchFamily="49" charset="0"/>
              </a:rPr>
              <a:t>chr.as_mut</a:t>
            </a:r>
            <a:r>
              <a:rPr lang="en-US" altLang="zh-CN" sz="1400" dirty="0">
                <a:latin typeface="Consolas" panose="020B0609020204030204" pitchFamily="49" charset="0"/>
              </a:rPr>
              <a:t>().register::&lt;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&gt;()?;</a:t>
            </a:r>
          </a:p>
          <a:p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Ok(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 _dev: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Drop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drop(&amp;mut self) {……}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A: Allocator = Global&gt;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A&gt;,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Box&lt;T: ?Sized, A: Allocator = Global,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(Unique&lt;T&gt;, A);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value: T,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112127" cy="1401538"/>
            <a:chOff x="-3852884" y="3346928"/>
            <a:chExt cx="7112127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370772"/>
              <a:ext cx="7031726" cy="1377694"/>
              <a:chOff x="124239" y="8054696"/>
              <a:chExt cx="7031726" cy="1377694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464638" y="8199783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1667076" y="8054696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584797"/>
            <a:ext cx="4694057" cy="1249756"/>
            <a:chOff x="1659871" y="3943568"/>
            <a:chExt cx="4694057" cy="1249756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1949985" y="394356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2958266" y="3959397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36094" y="2209715"/>
            <a:ext cx="4490947" cy="1401538"/>
            <a:chOff x="-3852884" y="3346928"/>
            <a:chExt cx="4490947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45191"/>
              <a:ext cx="4410546" cy="1303275"/>
              <a:chOff x="124239" y="8129115"/>
              <a:chExt cx="4410546" cy="1303275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471225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1651771" y="8129115"/>
                <a:ext cx="288301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pub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    module::module(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7543" y="5615494"/>
            <a:ext cx="4468880" cy="1401538"/>
            <a:chOff x="-3852884" y="3346928"/>
            <a:chExt cx="4468880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54757"/>
              <a:ext cx="4388479" cy="1293709"/>
              <a:chOff x="124239" y="8138681"/>
              <a:chExt cx="4388479" cy="1293709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472674" y="8214316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1389030" y="8138681"/>
                <a:ext cx="31236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! </a:t>
                </a:r>
              </a:p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    	……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);</a:t>
                </a:r>
              </a:p>
            </p:txBody>
          </p:sp>
        </p:grpSp>
      </p:grpSp>
      <p:sp>
        <p:nvSpPr>
          <p:cNvPr id="6" name="标注: 右箭头 5">
            <a:extLst>
              <a:ext uri="{FF2B5EF4-FFF2-40B4-BE49-F238E27FC236}">
                <a16:creationId xmlns:a16="http://schemas.microsoft.com/office/drawing/2014/main" id="{26259E40-F3B2-464C-856B-42B4743A0190}"/>
              </a:ext>
            </a:extLst>
          </p:cNvPr>
          <p:cNvSpPr/>
          <p:nvPr/>
        </p:nvSpPr>
        <p:spPr>
          <a:xfrm>
            <a:off x="1227662" y="-3784723"/>
            <a:ext cx="3565719" cy="2425943"/>
          </a:xfrm>
          <a:prstGeom prst="rightArrowCallout">
            <a:avLst>
              <a:gd name="adj1" fmla="val 50000"/>
              <a:gd name="adj2" fmla="val 25000"/>
              <a:gd name="adj3" fmla="val 0"/>
              <a:gd name="adj4" fmla="val 6497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7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343E1653-B261-46A1-A748-052B3937C7F3}"/>
              </a:ext>
            </a:extLst>
          </p:cNvPr>
          <p:cNvSpPr/>
          <p:nvPr/>
        </p:nvSpPr>
        <p:spPr>
          <a:xfrm>
            <a:off x="-3894985" y="5626493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5230E2-96C0-4349-B1EF-F46EDB6D2FD7}"/>
              </a:ext>
            </a:extLst>
          </p:cNvPr>
          <p:cNvSpPr/>
          <p:nvPr/>
        </p:nvSpPr>
        <p:spPr>
          <a:xfrm>
            <a:off x="-3847965" y="1996311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注: 右箭头 5">
            <a:extLst>
              <a:ext uri="{FF2B5EF4-FFF2-40B4-BE49-F238E27FC236}">
                <a16:creationId xmlns:a16="http://schemas.microsoft.com/office/drawing/2014/main" id="{26259E40-F3B2-464C-856B-42B4743A0190}"/>
              </a:ext>
            </a:extLst>
          </p:cNvPr>
          <p:cNvSpPr/>
          <p:nvPr/>
        </p:nvSpPr>
        <p:spPr>
          <a:xfrm>
            <a:off x="-8902699" y="1978859"/>
            <a:ext cx="9849846" cy="5285841"/>
          </a:xfrm>
          <a:prstGeom prst="rightArrowCallout">
            <a:avLst>
              <a:gd name="adj1" fmla="val 50000"/>
              <a:gd name="adj2" fmla="val 16831"/>
              <a:gd name="adj3" fmla="val 0"/>
              <a:gd name="adj4" fmla="val 4795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latin typeface="Consolas" panose="020B0609020204030204" pitchFamily="49" charset="0"/>
              </a:rPr>
              <a:t>// rust/kernel/chrdev.rs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# Invariants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  - [`self.0`] is valid and non-null.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(*mut 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latin typeface="Consolas" panose="020B0609020204030204" pitchFamily="49" charset="0"/>
              </a:rPr>
              <a:t>: [Option&lt;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&gt;; N],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pub struct Registration&lt;const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inner: 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&lt;N&gt;&gt;,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latin typeface="Consolas" panose="020B0609020204030204" pitchFamily="49" charset="0"/>
              </a:rPr>
            </a:br>
            <a:r>
              <a:rPr lang="en-US" altLang="zh-CN" sz="1401" dirty="0" err="1"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latin typeface="Consolas" panose="020B0609020204030204" pitchFamily="49" charset="0"/>
              </a:rPr>
              <a:t>(……) -&gt; Result&lt;Self&gt;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// SAFETY: FFI call.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let c=unsafe{bindings::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pub trait </a:t>
            </a:r>
            <a:r>
              <a:rPr lang="en-US" altLang="zh-CN" sz="1400" dirty="0" err="1"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unsafe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register(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reg: *mut Self::</a:t>
            </a:r>
            <a:r>
              <a:rPr lang="en-US" altLang="zh-CN" sz="1400" dirty="0" err="1"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latin typeface="Consolas" panose="020B0609020204030204" pitchFamily="49" charset="0"/>
              </a:rPr>
              <a:t>,…) -&gt; Result;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426148" cy="1175555"/>
            <a:chOff x="995549" y="2471931"/>
            <a:chExt cx="4426148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287946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204400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samples/rust/rust_chrdev.rs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module!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type: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name: "</a:t>
            </a:r>
            <a:r>
              <a:rPr lang="en-US" altLang="zh-CN" sz="1400" dirty="0" err="1"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author: "Rust for Linux Contributors",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_dev: Pin&lt;Box&lt;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::Registration&lt;2&gt;&gt;&gt;,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kernel::Module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</a:rPr>
              <a:t>(……) -&gt; Result&lt;Self&gt; {</a:t>
            </a:r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let mut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::Registration::</a:t>
            </a:r>
            <a:r>
              <a:rPr lang="en-US" altLang="zh-CN" sz="1400" dirty="0" err="1"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latin typeface="Consolas" panose="020B0609020204030204" pitchFamily="49" charset="0"/>
              </a:rPr>
              <a:t>(……)?;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latin typeface="Consolas" panose="020B0609020204030204" pitchFamily="49" charset="0"/>
              </a:rPr>
              <a:t>chr.as_mut</a:t>
            </a:r>
            <a:r>
              <a:rPr lang="en-US" altLang="zh-CN" sz="1400" dirty="0">
                <a:latin typeface="Consolas" panose="020B0609020204030204" pitchFamily="49" charset="0"/>
              </a:rPr>
              <a:t>().register::&lt;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&gt;()?;</a:t>
            </a:r>
          </a:p>
          <a:p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Ok(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 _dev: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Drop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drop(&amp;mut self) {……}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A: Allocator = Global&gt;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A&gt;,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Box&lt;T: ?Sized, A: Allocator = Global,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(Unique&lt;T&gt;, A);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value: T,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112127" cy="1401538"/>
            <a:chOff x="-3852884" y="3346928"/>
            <a:chExt cx="7112127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370772"/>
              <a:ext cx="7031726" cy="1377694"/>
              <a:chOff x="124239" y="8054696"/>
              <a:chExt cx="7031726" cy="1377694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464638" y="8199783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1667076" y="8054696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584797"/>
            <a:ext cx="4694057" cy="1249756"/>
            <a:chOff x="1659871" y="3943568"/>
            <a:chExt cx="4694057" cy="1249756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1949985" y="394356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2958266" y="3959397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50605" y="2142498"/>
            <a:ext cx="4490947" cy="1401538"/>
            <a:chOff x="-3852884" y="3346928"/>
            <a:chExt cx="4490947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45191"/>
              <a:ext cx="4410546" cy="1303275"/>
              <a:chOff x="124239" y="8129115"/>
              <a:chExt cx="4410546" cy="1303275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471225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1651771" y="8129115"/>
                <a:ext cx="288301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pub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    module::module(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0003" y="5779773"/>
            <a:ext cx="4468880" cy="1401538"/>
            <a:chOff x="-3852884" y="3346928"/>
            <a:chExt cx="4468880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54757"/>
              <a:ext cx="4388479" cy="1293709"/>
              <a:chOff x="124239" y="8138681"/>
              <a:chExt cx="4388479" cy="1293709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472674" y="8214316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1389030" y="8138681"/>
                <a:ext cx="31236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! </a:t>
                </a:r>
              </a:p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    	……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);</a:t>
                </a:r>
              </a:p>
            </p:txBody>
          </p:sp>
        </p:grp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37AF513-F78C-48BB-853C-3CD763FBE365}"/>
              </a:ext>
            </a:extLst>
          </p:cNvPr>
          <p:cNvSpPr txBox="1"/>
          <p:nvPr/>
        </p:nvSpPr>
        <p:spPr>
          <a:xfrm>
            <a:off x="-4528360" y="733734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717A73-F0A8-4FFE-941C-25264F69AA2C}"/>
              </a:ext>
            </a:extLst>
          </p:cNvPr>
          <p:cNvSpPr txBox="1"/>
          <p:nvPr/>
        </p:nvSpPr>
        <p:spPr>
          <a:xfrm>
            <a:off x="4590240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(b)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7697746-2C31-445E-86CD-C6C2032DBFC9}"/>
              </a:ext>
            </a:extLst>
          </p:cNvPr>
          <p:cNvSpPr txBox="1"/>
          <p:nvPr/>
        </p:nvSpPr>
        <p:spPr>
          <a:xfrm>
            <a:off x="11445708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35394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343E1653-B261-46A1-A748-052B3937C7F3}"/>
              </a:ext>
            </a:extLst>
          </p:cNvPr>
          <p:cNvSpPr/>
          <p:nvPr/>
        </p:nvSpPr>
        <p:spPr>
          <a:xfrm>
            <a:off x="-3894985" y="5626493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5230E2-96C0-4349-B1EF-F46EDB6D2FD7}"/>
              </a:ext>
            </a:extLst>
          </p:cNvPr>
          <p:cNvSpPr/>
          <p:nvPr/>
        </p:nvSpPr>
        <p:spPr>
          <a:xfrm>
            <a:off x="-3847965" y="1996311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注: 右箭头 5">
            <a:extLst>
              <a:ext uri="{FF2B5EF4-FFF2-40B4-BE49-F238E27FC236}">
                <a16:creationId xmlns:a16="http://schemas.microsoft.com/office/drawing/2014/main" id="{26259E40-F3B2-464C-856B-42B4743A0190}"/>
              </a:ext>
            </a:extLst>
          </p:cNvPr>
          <p:cNvSpPr/>
          <p:nvPr/>
        </p:nvSpPr>
        <p:spPr>
          <a:xfrm>
            <a:off x="-8902699" y="1978859"/>
            <a:ext cx="9849846" cy="5285841"/>
          </a:xfrm>
          <a:prstGeom prst="rightArrowCallout">
            <a:avLst>
              <a:gd name="adj1" fmla="val 50000"/>
              <a:gd name="adj2" fmla="val 16831"/>
              <a:gd name="adj3" fmla="val 0"/>
              <a:gd name="adj4" fmla="val 4795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latin typeface="Consolas" panose="020B0609020204030204" pitchFamily="49" charset="0"/>
              </a:rPr>
              <a:t>// rust/kernel/chrdev.rs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# Invariants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  - [`self.0`] is valid and non-null.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(*mut 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latin typeface="Consolas" panose="020B0609020204030204" pitchFamily="49" charset="0"/>
              </a:rPr>
              <a:t>: [Option&lt;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&gt;; N],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pub struct Registration&lt;const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inner: 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&lt;N&gt;&gt;,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latin typeface="Consolas" panose="020B0609020204030204" pitchFamily="49" charset="0"/>
              </a:rPr>
            </a:br>
            <a:r>
              <a:rPr lang="en-US" altLang="zh-CN" sz="1401" dirty="0" err="1"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latin typeface="Consolas" panose="020B0609020204030204" pitchFamily="49" charset="0"/>
              </a:rPr>
              <a:t>(……) -&gt; Result&lt;Self&gt;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// SAFETY: FFI call.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let c=unsafe{bindings::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pub trait </a:t>
            </a:r>
            <a:r>
              <a:rPr lang="en-US" altLang="zh-CN" sz="1400" dirty="0" err="1"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unsafe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register(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reg: *mut Self::</a:t>
            </a:r>
            <a:r>
              <a:rPr lang="en-US" altLang="zh-CN" sz="1400" dirty="0" err="1"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latin typeface="Consolas" panose="020B0609020204030204" pitchFamily="49" charset="0"/>
              </a:rPr>
              <a:t>,…) -&gt; Result;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426148" cy="1175555"/>
            <a:chOff x="995549" y="2471931"/>
            <a:chExt cx="4426148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287946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204400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samples/rust/rust_chrdev.rs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module!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type: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name: "</a:t>
            </a:r>
            <a:r>
              <a:rPr lang="en-US" altLang="zh-CN" sz="1400" dirty="0" err="1"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author: "Rust for Linux Contributors",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_dev: Pin&lt;Box&lt;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::Registration&lt;2&gt;&gt;&gt;,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kernel::Module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</a:rPr>
              <a:t>(……) -&gt; Result&lt;Self&gt; {</a:t>
            </a:r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let mut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::Registration::</a:t>
            </a:r>
            <a:r>
              <a:rPr lang="en-US" altLang="zh-CN" sz="1400" dirty="0" err="1"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latin typeface="Consolas" panose="020B0609020204030204" pitchFamily="49" charset="0"/>
              </a:rPr>
              <a:t>(……)?;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latin typeface="Consolas" panose="020B0609020204030204" pitchFamily="49" charset="0"/>
              </a:rPr>
              <a:t>chr.as_mut</a:t>
            </a:r>
            <a:r>
              <a:rPr lang="en-US" altLang="zh-CN" sz="1400" dirty="0">
                <a:latin typeface="Consolas" panose="020B0609020204030204" pitchFamily="49" charset="0"/>
              </a:rPr>
              <a:t>().register::&lt;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&gt;()?;</a:t>
            </a:r>
          </a:p>
          <a:p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Ok(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 _dev: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Drop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drop(&amp;mut self) {……}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A: Allocator = Global&gt;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A&gt;,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Box&lt;T: ?Sized, A: Allocator = Global,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(Unique&lt;T&gt;, A);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value: T,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112127" cy="1401538"/>
            <a:chOff x="-3852884" y="3346928"/>
            <a:chExt cx="7112127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370772"/>
              <a:ext cx="7031726" cy="1377694"/>
              <a:chOff x="124239" y="8054696"/>
              <a:chExt cx="7031726" cy="1377694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464638" y="8199783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1667076" y="8054696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584797"/>
            <a:ext cx="4694057" cy="1249756"/>
            <a:chOff x="1659871" y="3943568"/>
            <a:chExt cx="4694057" cy="1249756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1949985" y="394356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2958266" y="3959397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50605" y="2142498"/>
            <a:ext cx="4490947" cy="1401538"/>
            <a:chOff x="-3852884" y="3346928"/>
            <a:chExt cx="4490947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45191"/>
              <a:ext cx="4410546" cy="1303275"/>
              <a:chOff x="124239" y="8129115"/>
              <a:chExt cx="4410546" cy="1303275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471225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1651771" y="8129115"/>
                <a:ext cx="288301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pub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    module::module(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0003" y="5779773"/>
            <a:ext cx="4468880" cy="1401538"/>
            <a:chOff x="-3852884" y="3346928"/>
            <a:chExt cx="4468880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54757"/>
              <a:ext cx="4388479" cy="1293709"/>
              <a:chOff x="124239" y="8138681"/>
              <a:chExt cx="4388479" cy="1293709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472674" y="8214316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1389030" y="8138681"/>
                <a:ext cx="31236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! </a:t>
                </a:r>
              </a:p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    	……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);</a:t>
                </a:r>
              </a:p>
            </p:txBody>
          </p:sp>
        </p:grp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37AF513-F78C-48BB-853C-3CD763FBE365}"/>
              </a:ext>
            </a:extLst>
          </p:cNvPr>
          <p:cNvSpPr txBox="1"/>
          <p:nvPr/>
        </p:nvSpPr>
        <p:spPr>
          <a:xfrm>
            <a:off x="-4528360" y="733734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717A73-F0A8-4FFE-941C-25264F69AA2C}"/>
              </a:ext>
            </a:extLst>
          </p:cNvPr>
          <p:cNvSpPr txBox="1"/>
          <p:nvPr/>
        </p:nvSpPr>
        <p:spPr>
          <a:xfrm>
            <a:off x="4590240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(b)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7697746-2C31-445E-86CD-C6C2032DBFC9}"/>
              </a:ext>
            </a:extLst>
          </p:cNvPr>
          <p:cNvSpPr txBox="1"/>
          <p:nvPr/>
        </p:nvSpPr>
        <p:spPr>
          <a:xfrm>
            <a:off x="11445708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91245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BF74E0-D737-4EBB-B050-5987F2A5EF6F}"/>
              </a:ext>
            </a:extLst>
          </p:cNvPr>
          <p:cNvSpPr/>
          <p:nvPr/>
        </p:nvSpPr>
        <p:spPr>
          <a:xfrm>
            <a:off x="2156057" y="952900"/>
            <a:ext cx="6987943" cy="453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0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-3269062" y="647914"/>
            <a:ext cx="16646395" cy="14503767"/>
            <a:chOff x="-4479795" y="-7573219"/>
            <a:chExt cx="16646395" cy="145037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-4479795" y="-7573219"/>
              <a:ext cx="6672661" cy="63286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Mutex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i32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&gt;}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main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2023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n2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; 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"n2 is {}"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n2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!("n1 is {}", *n1.inner.lock().unwrap());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ownership+move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: n1 is moved to n2</a:t>
              </a:r>
              <a:b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// let n3 = 2023 as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; strict typed: i32 and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are different types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thread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spawn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||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4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..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1000000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        // let inner =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num.inner.lock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().unwrap(); mutability: inner need to be mutable to self-add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mut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();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mutability+borrow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: immutable reference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       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!("n2 is {}", *n2.inner.lock().unwrap()); lifetime: lifetime of n2 maybe short than this thread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});</a:t>
              </a:r>
              <a:b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..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1000000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mut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();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mutability+borrow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: immutable reference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}; 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"num is {}"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());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// 2000000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3722092" y="216114"/>
              <a:ext cx="457848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rust/kernel/chrdev.rs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Character device.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# Invariants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  - [`self.0`] is valid and non-null.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[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&gt;;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192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(……)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    // SAFETY: FFI call.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cdev_alloc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()};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rust/kernel/driver.rs</a:t>
              </a:r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trait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DriverOps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# Safety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`reg` must point to valid, </a:t>
              </a:r>
              <a:r>
                <a:rPr lang="en-US" altLang="zh-CN" sz="1401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initialised</a:t>
              </a:r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, and writable memory.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RegType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,…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22D56B-AE4A-4004-8058-9B3298D16721}"/>
                </a:ext>
              </a:extLst>
            </p:cNvPr>
            <p:cNvSpPr txBox="1"/>
            <p:nvPr/>
          </p:nvSpPr>
          <p:spPr>
            <a:xfrm>
              <a:off x="8300579" y="216114"/>
              <a:ext cx="3866021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samples/rust/rust_chrdev.rs</a:t>
              </a:r>
            </a:p>
            <a:p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module!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rust_chrdev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author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"Rust for Linux Contributors"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Pin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Box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kernel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new_pinned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as_mut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Ok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})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{……}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1487125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5628950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AFF7AF-292D-47EE-918F-E56A75A8BC0E}"/>
                </a:ext>
              </a:extLst>
            </p:cNvPr>
            <p:cNvSpPr txBox="1"/>
            <p:nvPr/>
          </p:nvSpPr>
          <p:spPr>
            <a:xfrm>
              <a:off x="1004239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(c)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55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66AA353-0BBF-4E39-80F2-6A6A3DA50024}"/>
              </a:ext>
            </a:extLst>
          </p:cNvPr>
          <p:cNvSpPr txBox="1"/>
          <p:nvPr/>
        </p:nvSpPr>
        <p:spPr>
          <a:xfrm>
            <a:off x="2251204" y="224580"/>
            <a:ext cx="5529663" cy="947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i32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&gt;}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send: mutex ensures this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sync: mutex ensures this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n2 is {}</a:t>
            </a:r>
            <a:r>
              <a:rPr lang="en-US" altLang="zh-CN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!("n1 is {}", *n1.inner.lock().unwrap());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ownership+move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n1 is moved to n2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let n3 = 2023 as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strict typed: i32 and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are different types</a:t>
            </a:r>
          </a:p>
          <a:p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ln1.next = Some(&amp;mut ln2); ln3.prev = Some(&amp;mut ln2);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mutable borrow `ln2` twice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thread::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spawn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(||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let inner =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num.inner.lock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().unwrap(); mutability: inner need to be mutable to self-add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*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!("n2 is {}", *n2.inner.lock().unwrap()); lifetime: lifetime of n2 maybe short than this thread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75866-3491-47FA-9CF4-CCEB9BE532F2}"/>
              </a:ext>
            </a:extLst>
          </p:cNvPr>
          <p:cNvSpPr txBox="1"/>
          <p:nvPr/>
        </p:nvSpPr>
        <p:spPr>
          <a:xfrm>
            <a:off x="9812867" y="-2121572"/>
            <a:ext cx="6096000" cy="1449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i32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&gt;}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send: mutex ensures this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sync: mutex ensures this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n2 is {}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!("n1 is {}", *n1.inner.lock().unwrap());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ownership+move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n1 is moved to n2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let n3 = 2023 as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strict typed: i32 and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are different types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ln1.next = Some(&amp;mut ln2); ln3.prev = Some(&amp;mut ln2);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mutable borrow `ln2` twice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thread::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spawn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(||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let inner =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num.inner.lock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().unwrap(); mutability: inner need to be mutable to self-add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*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!("n2 is {}", *n2.inner.lock().unwrap()); lifetime: lifetime of n2 maybe short than this thread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 is {}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6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55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C339BFF-A3EC-4AF0-9D2A-5CC0044B01D2}"/>
              </a:ext>
            </a:extLst>
          </p:cNvPr>
          <p:cNvSpPr/>
          <p:nvPr/>
        </p:nvSpPr>
        <p:spPr>
          <a:xfrm>
            <a:off x="2369284" y="-198648"/>
            <a:ext cx="7536581" cy="2271562"/>
          </a:xfrm>
          <a:prstGeom prst="roundRect">
            <a:avLst>
              <a:gd name="adj" fmla="val 5222"/>
            </a:avLst>
          </a:prstGeom>
          <a:solidFill>
            <a:schemeClr val="bg2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107C581-9A39-4FB4-AB37-6307E5E05FF8}"/>
              </a:ext>
            </a:extLst>
          </p:cNvPr>
          <p:cNvSpPr/>
          <p:nvPr/>
        </p:nvSpPr>
        <p:spPr>
          <a:xfrm>
            <a:off x="2369284" y="3429000"/>
            <a:ext cx="3060835" cy="5221702"/>
          </a:xfrm>
          <a:prstGeom prst="roundRect">
            <a:avLst>
              <a:gd name="adj" fmla="val 4952"/>
            </a:avLst>
          </a:prstGeom>
          <a:solidFill>
            <a:schemeClr val="bg2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966BCE-4AA4-425D-8644-2F7897F73885}"/>
              </a:ext>
            </a:extLst>
          </p:cNvPr>
          <p:cNvSpPr/>
          <p:nvPr/>
        </p:nvSpPr>
        <p:spPr>
          <a:xfrm>
            <a:off x="2919529" y="937133"/>
            <a:ext cx="3027806" cy="89515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支持动态插拔</a:t>
            </a:r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灵活可扩展资源管理协议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98A73A5-4FCC-4F76-A2C0-2FDA41969EC6}"/>
              </a:ext>
            </a:extLst>
          </p:cNvPr>
          <p:cNvSpPr/>
          <p:nvPr/>
        </p:nvSpPr>
        <p:spPr>
          <a:xfrm>
            <a:off x="6845030" y="3429000"/>
            <a:ext cx="3060835" cy="5221702"/>
          </a:xfrm>
          <a:prstGeom prst="roundRect">
            <a:avLst>
              <a:gd name="adj" fmla="val 5245"/>
            </a:avLst>
          </a:prstGeom>
          <a:solidFill>
            <a:schemeClr val="bg2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D43200-0D97-490C-9271-73D64EE05335}"/>
              </a:ext>
            </a:extLst>
          </p:cNvPr>
          <p:cNvSpPr/>
          <p:nvPr/>
        </p:nvSpPr>
        <p:spPr>
          <a:xfrm>
            <a:off x="6412697" y="937133"/>
            <a:ext cx="3027806" cy="89515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通算一体化协同感知技术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37A9C2-067A-43D3-B901-FD3D1AEC7ADC}"/>
              </a:ext>
            </a:extLst>
          </p:cNvPr>
          <p:cNvSpPr/>
          <p:nvPr/>
        </p:nvSpPr>
        <p:spPr>
          <a:xfrm>
            <a:off x="2919529" y="174189"/>
            <a:ext cx="6520974" cy="52231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时空融合、通算协同的服务编排算法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9DCA15-22EF-46BC-9926-CFAB315304EE}"/>
              </a:ext>
            </a:extLst>
          </p:cNvPr>
          <p:cNvSpPr/>
          <p:nvPr/>
        </p:nvSpPr>
        <p:spPr>
          <a:xfrm>
            <a:off x="2622755" y="557703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星载核心网轻量化的部署框架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1CFAAF-DE5F-49A7-A6AC-8C9981BEC3A2}"/>
              </a:ext>
            </a:extLst>
          </p:cNvPr>
          <p:cNvSpPr/>
          <p:nvPr/>
        </p:nvSpPr>
        <p:spPr>
          <a:xfrm>
            <a:off x="7085659" y="557703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支撑异构算力的轻量化调度框架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31F559-DA2E-492A-B50A-7F043F8BC0B3}"/>
              </a:ext>
            </a:extLst>
          </p:cNvPr>
          <p:cNvSpPr/>
          <p:nvPr/>
        </p:nvSpPr>
        <p:spPr>
          <a:xfrm>
            <a:off x="7085660" y="7149111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支撑任务拆分组合的细粒度任务部署技术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905361-12CB-4028-A0AD-F44B9049B7BB}"/>
              </a:ext>
            </a:extLst>
          </p:cNvPr>
          <p:cNvSpPr/>
          <p:nvPr/>
        </p:nvSpPr>
        <p:spPr>
          <a:xfrm>
            <a:off x="7085659" y="400580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成本最优的轻量化迁移与备份机制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F41F11-30FC-4C81-94BB-76467352976D}"/>
              </a:ext>
            </a:extLst>
          </p:cNvPr>
          <p:cNvSpPr/>
          <p:nvPr/>
        </p:nvSpPr>
        <p:spPr>
          <a:xfrm>
            <a:off x="2622755" y="400580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无状态的核心网信息存储设计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9405F0-1219-4A72-BE7F-224F0E9DBB1A}"/>
              </a:ext>
            </a:extLst>
          </p:cNvPr>
          <p:cNvSpPr/>
          <p:nvPr/>
        </p:nvSpPr>
        <p:spPr>
          <a:xfrm>
            <a:off x="2622755" y="7149111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面向时变拓扑的星间链路会话调度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FA9B848-6D2E-406B-882B-275EA2A3FF7B}"/>
              </a:ext>
            </a:extLst>
          </p:cNvPr>
          <p:cNvSpPr/>
          <p:nvPr/>
        </p:nvSpPr>
        <p:spPr>
          <a:xfrm>
            <a:off x="2622755" y="2241000"/>
            <a:ext cx="2623284" cy="101991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通信支撑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6230493-FEAE-4549-BA58-5AC914FB68D1}"/>
              </a:ext>
            </a:extLst>
          </p:cNvPr>
          <p:cNvSpPr/>
          <p:nvPr/>
        </p:nvSpPr>
        <p:spPr>
          <a:xfrm>
            <a:off x="7041946" y="2313545"/>
            <a:ext cx="2623284" cy="101991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计算支撑</a:t>
            </a: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95488EB-BCE2-4A1A-8DE4-16BA4D35C3F3}"/>
              </a:ext>
            </a:extLst>
          </p:cNvPr>
          <p:cNvSpPr/>
          <p:nvPr/>
        </p:nvSpPr>
        <p:spPr>
          <a:xfrm rot="16200000">
            <a:off x="11131479" y="4803813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E40B0429-7C1D-44D8-9AA8-92064884C981}"/>
              </a:ext>
            </a:extLst>
          </p:cNvPr>
          <p:cNvSpPr/>
          <p:nvPr/>
        </p:nvSpPr>
        <p:spPr>
          <a:xfrm rot="16200000">
            <a:off x="11131479" y="537550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4BEF074-28B6-42F2-8B1C-17FEABC95266}"/>
              </a:ext>
            </a:extLst>
          </p:cNvPr>
          <p:cNvSpPr/>
          <p:nvPr/>
        </p:nvSpPr>
        <p:spPr>
          <a:xfrm>
            <a:off x="12433300" y="-198648"/>
            <a:ext cx="520562" cy="884935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基于云网融合的星座资源整合架构</a:t>
            </a:r>
            <a:endParaRPr lang="zh-CN" altLang="en-US" sz="3200" dirty="0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96A7F22F-D43D-4B62-B8A5-178CF20684B4}"/>
              </a:ext>
            </a:extLst>
          </p:cNvPr>
          <p:cNvSpPr/>
          <p:nvPr/>
        </p:nvSpPr>
        <p:spPr>
          <a:xfrm rot="16200000">
            <a:off x="1204821" y="4803812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D3E876A3-9B48-4874-8A3F-D234CB682B23}"/>
              </a:ext>
            </a:extLst>
          </p:cNvPr>
          <p:cNvSpPr/>
          <p:nvPr/>
        </p:nvSpPr>
        <p:spPr>
          <a:xfrm rot="16200000">
            <a:off x="1204821" y="537549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408423C-B34C-4378-9243-D41FCF1C9092}"/>
              </a:ext>
            </a:extLst>
          </p:cNvPr>
          <p:cNvSpPr/>
          <p:nvPr/>
        </p:nvSpPr>
        <p:spPr>
          <a:xfrm>
            <a:off x="-2186946" y="637328"/>
            <a:ext cx="2623284" cy="1019913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上层调度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56F2342-BECA-4779-8CAA-DBDCF6671A54}"/>
              </a:ext>
            </a:extLst>
          </p:cNvPr>
          <p:cNvSpPr/>
          <p:nvPr/>
        </p:nvSpPr>
        <p:spPr>
          <a:xfrm>
            <a:off x="-2022773" y="4903591"/>
            <a:ext cx="2623284" cy="1019913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底层支撑</a:t>
            </a:r>
          </a:p>
        </p:txBody>
      </p:sp>
    </p:spTree>
    <p:extLst>
      <p:ext uri="{BB962C8B-B14F-4D97-AF65-F5344CB8AC3E}">
        <p14:creationId xmlns:p14="http://schemas.microsoft.com/office/powerpoint/2010/main" val="41621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9888063-A30C-4C65-A785-5EB31425D495}"/>
              </a:ext>
            </a:extLst>
          </p:cNvPr>
          <p:cNvSpPr/>
          <p:nvPr/>
        </p:nvSpPr>
        <p:spPr>
          <a:xfrm>
            <a:off x="3273252" y="673692"/>
            <a:ext cx="5164627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and study RFL related data and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B8337EA5-A8D2-42DE-B466-1EA195265B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5631" y="2814969"/>
            <a:ext cx="3779873" cy="393406"/>
          </a:xfrm>
          <a:prstGeom prst="bentConnector3">
            <a:avLst>
              <a:gd name="adj1" fmla="val 1000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90F6325-E219-419B-8B97-AD1F7465F85D}"/>
              </a:ext>
            </a:extLst>
          </p:cNvPr>
          <p:cNvCxnSpPr>
            <a:cxnSpLocks/>
          </p:cNvCxnSpPr>
          <p:nvPr/>
        </p:nvCxnSpPr>
        <p:spPr>
          <a:xfrm>
            <a:off x="3678864" y="1961707"/>
            <a:ext cx="349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CE9D9E0-068D-411D-8965-BC99109DC95E}"/>
              </a:ext>
            </a:extLst>
          </p:cNvPr>
          <p:cNvCxnSpPr>
            <a:cxnSpLocks/>
          </p:cNvCxnSpPr>
          <p:nvPr/>
        </p:nvCxnSpPr>
        <p:spPr>
          <a:xfrm>
            <a:off x="3668231" y="3429000"/>
            <a:ext cx="359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79D7CD4-6447-498F-BFE3-EECD37FB1B45}"/>
              </a:ext>
            </a:extLst>
          </p:cNvPr>
          <p:cNvSpPr/>
          <p:nvPr/>
        </p:nvSpPr>
        <p:spPr>
          <a:xfrm>
            <a:off x="4027967" y="1732370"/>
            <a:ext cx="4409912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RQ1: What’s the status quo of RFL?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262FDD-78BF-42FB-BC65-914CACC0BF56}"/>
              </a:ext>
            </a:extLst>
          </p:cNvPr>
          <p:cNvSpPr/>
          <p:nvPr/>
        </p:nvSpPr>
        <p:spPr>
          <a:xfrm>
            <a:off x="4027967" y="3204978"/>
            <a:ext cx="4409912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RQ2: Does RFL live up to the hype?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FF4B02F-C0A7-4C5C-B720-032E91A65E46}"/>
              </a:ext>
            </a:extLst>
          </p:cNvPr>
          <p:cNvSpPr/>
          <p:nvPr/>
        </p:nvSpPr>
        <p:spPr>
          <a:xfrm>
            <a:off x="4050119" y="4677586"/>
            <a:ext cx="4387760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RQ3:Where the RFL will go in next?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7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23B3E72-5E39-461D-9A39-CD0F47307970}"/>
              </a:ext>
            </a:extLst>
          </p:cNvPr>
          <p:cNvGrpSpPr/>
          <p:nvPr/>
        </p:nvGrpSpPr>
        <p:grpSpPr>
          <a:xfrm>
            <a:off x="-425156" y="1935768"/>
            <a:ext cx="12477989" cy="4307090"/>
            <a:chOff x="-425156" y="1935768"/>
            <a:chExt cx="12477989" cy="4307090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C1589591-D239-42EB-94C4-B1DC87F084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A1256F-9D61-4F0E-922D-660D42F3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8856" y="1935768"/>
              <a:ext cx="2973977" cy="2221694"/>
            </a:xfrm>
            <a:prstGeom prst="rect">
              <a:avLst/>
            </a:prstGeom>
          </p:spPr>
        </p:pic>
        <p:sp>
          <p:nvSpPr>
            <p:cNvPr id="7" name="AutoShape 4">
              <a:extLst>
                <a:ext uri="{FF2B5EF4-FFF2-40B4-BE49-F238E27FC236}">
                  <a16:creationId xmlns:a16="http://schemas.microsoft.com/office/drawing/2014/main" id="{30F11064-3829-41CE-9BB7-D104A625A7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3F2D7A5-D255-4CC4-AD47-AF3B3EF2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775" y="2022646"/>
              <a:ext cx="2692554" cy="204793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53093BC-A1CA-4762-9899-43523D12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6015" y="2115006"/>
              <a:ext cx="4509528" cy="168946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63ED88D-8774-4AAD-A932-CB424C07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25156" y="2022646"/>
              <a:ext cx="2692554" cy="20479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73D66A3-6B91-4DBC-8158-51C173915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8964" y="4384675"/>
              <a:ext cx="2548507" cy="1858183"/>
            </a:xfrm>
            <a:prstGeom prst="rect">
              <a:avLst/>
            </a:prstGeom>
          </p:spPr>
        </p:pic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991" y="113081"/>
            <a:ext cx="2575065" cy="19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4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89591-D239-42EB-94C4-B1DC87F0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7094" y="33971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256F-9D61-4F0E-922D-660D42F3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950" y="2056302"/>
            <a:ext cx="2973977" cy="222169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30F11064-3829-41CE-9BB7-D104A625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9494" y="3549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F2D7A5-D255-4CC4-AD47-AF3B3EF2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5" y="2165405"/>
            <a:ext cx="2692554" cy="20479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3093BC-A1CA-4762-9899-43523D129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509" y="2235540"/>
            <a:ext cx="4509528" cy="16894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3ED88D-8774-4AAD-A932-CB424C07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6556" y="-737179"/>
            <a:ext cx="2692554" cy="2047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3D66A3-6B91-4DBC-8158-51C17391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95" y="0"/>
            <a:ext cx="2548507" cy="1858183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90" y="4693393"/>
            <a:ext cx="2575065" cy="19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4B9AE-FC55-4199-B9D7-26ECA9A7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53" y="4709721"/>
            <a:ext cx="4509528" cy="168946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37E952B-4850-41F9-BB7D-45B552708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5992" y="31352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384B-4D92-4C96-9037-38A947B6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98" y="4596267"/>
            <a:ext cx="2830868" cy="20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7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89591-D239-42EB-94C4-B1DC87F0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702" y="35384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256F-9D61-4F0E-922D-660D42F3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558" y="2197619"/>
            <a:ext cx="2973977" cy="222169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30F11064-3829-41CE-9BB7-D104A625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102" y="36908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F2D7A5-D255-4CC4-AD47-AF3B3EF2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78" y="2284497"/>
            <a:ext cx="2692554" cy="20479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3093BC-A1CA-4762-9899-43523D129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17" y="2376857"/>
            <a:ext cx="4509528" cy="16894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3ED88D-8774-4AAD-A932-CB424C07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614" y="-304917"/>
            <a:ext cx="2692554" cy="2047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3D66A3-6B91-4DBC-8158-51C17391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95" y="0"/>
            <a:ext cx="2548507" cy="1858183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398" y="4834710"/>
            <a:ext cx="2575065" cy="19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4B9AE-FC55-4199-B9D7-26ECA9A7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61" y="4851038"/>
            <a:ext cx="4509528" cy="168946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37E952B-4850-41F9-BB7D-45B552708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384B-4D92-4C96-9037-38A947B6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29" y="-74255"/>
            <a:ext cx="2830868" cy="20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0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89591-D239-42EB-94C4-B1DC87F0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702" y="35384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256F-9D61-4F0E-922D-660D42F3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372" y="0"/>
            <a:ext cx="2973977" cy="222169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30F11064-3829-41CE-9BB7-D104A625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102" y="36908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3093BC-A1CA-4762-9899-43523D12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90" y="2587365"/>
            <a:ext cx="4509528" cy="1689461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72" y="169507"/>
            <a:ext cx="2575065" cy="19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4B9AE-FC55-4199-B9D7-26ECA9A7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61" y="4851038"/>
            <a:ext cx="4509528" cy="168946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37E952B-4850-41F9-BB7D-45B552708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384B-4D92-4C96-9037-38A947B60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078" y="4737584"/>
            <a:ext cx="2830868" cy="20066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D2F0D7-15A0-4E14-BFB1-9A8FE92E8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91" y="169507"/>
            <a:ext cx="3934413" cy="21258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23F3D1-D6AF-4FB2-AB4F-588FBAF49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817" y="2587365"/>
            <a:ext cx="2548507" cy="18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2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50AD7A-63A0-442B-B58A-F8022EA2B8A5}"/>
              </a:ext>
            </a:extLst>
          </p:cNvPr>
          <p:cNvGrpSpPr>
            <a:grpSpLocks noChangeAspect="1"/>
          </p:cNvGrpSpPr>
          <p:nvPr/>
        </p:nvGrpSpPr>
        <p:grpSpPr>
          <a:xfrm>
            <a:off x="2739840" y="608818"/>
            <a:ext cx="11943920" cy="5093577"/>
            <a:chOff x="1404337" y="425405"/>
            <a:chExt cx="8743401" cy="37286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2886C0-5925-4926-AE3A-E3B61576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028" y="425405"/>
              <a:ext cx="4116817" cy="33568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3FE01-C93B-4B19-B095-AA421FF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399" y="425405"/>
              <a:ext cx="4116817" cy="3356886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1404337" y="3815542"/>
              <a:ext cx="42441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(b) The progress of the wrapped functions</a:t>
              </a:r>
              <a:endParaRPr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6105966" y="3815542"/>
              <a:ext cx="4041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(c) The progress of the wrapped struts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-4129220" y="763200"/>
            <a:ext cx="6711847" cy="4276907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604D6-09F7-45C5-9811-87B0BAAB7CF9}"/>
              </a:ext>
            </a:extLst>
          </p:cNvPr>
          <p:cNvSpPr txBox="1"/>
          <p:nvPr/>
        </p:nvSpPr>
        <p:spPr>
          <a:xfrm>
            <a:off x="-3477327" y="5239913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(a) The progress of the wrapped struts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95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58980</TotalTime>
  <Words>6902</Words>
  <Application>Microsoft Office PowerPoint</Application>
  <PresentationFormat>宽屏</PresentationFormat>
  <Paragraphs>1093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li</dc:creator>
  <cp:lastModifiedBy>lihongyu</cp:lastModifiedBy>
  <cp:revision>220</cp:revision>
  <dcterms:created xsi:type="dcterms:W3CDTF">2023-07-20T07:27:21Z</dcterms:created>
  <dcterms:modified xsi:type="dcterms:W3CDTF">2023-12-19T14:19:27Z</dcterms:modified>
</cp:coreProperties>
</file>